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Raleway Light"/>
      <p:regular r:id="rId29"/>
      <p:bold r:id="rId30"/>
      <p:italic r:id="rId31"/>
      <p:boldItalic r:id="rId32"/>
    </p:embeddedFont>
    <p:embeddedFont>
      <p:font typeface="Raleway Extra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Light-italic.fntdata"/><Relationship Id="rId30" Type="http://schemas.openxmlformats.org/officeDocument/2006/relationships/font" Target="fonts/RalewayLight-bold.fntdata"/><Relationship Id="rId11" Type="http://schemas.openxmlformats.org/officeDocument/2006/relationships/slide" Target="slides/slide7.xml"/><Relationship Id="rId33" Type="http://schemas.openxmlformats.org/officeDocument/2006/relationships/font" Target="fonts/RalewayExtraLight-regular.fntdata"/><Relationship Id="rId10" Type="http://schemas.openxmlformats.org/officeDocument/2006/relationships/slide" Target="slides/slide6.xml"/><Relationship Id="rId32" Type="http://schemas.openxmlformats.org/officeDocument/2006/relationships/font" Target="fonts/Raleway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RalewayExtraLight-italic.fntdata"/><Relationship Id="rId12" Type="http://schemas.openxmlformats.org/officeDocument/2006/relationships/slide" Target="slides/slide8.xml"/><Relationship Id="rId34" Type="http://schemas.openxmlformats.org/officeDocument/2006/relationships/font" Target="fonts/RalewayExtra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alewayExtra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/>
              <a:t>Introduce </a:t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/>
              <a:t>Speak about the project</a:t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/>
              <a:t>Say something about the Idea</a:t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 about </a:t>
            </a:r>
            <a:r>
              <a:rPr lang="en" sz="1300"/>
              <a:t>Nottingham Trent University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ExtraLight"/>
              <a:buNone/>
              <a:defRPr b="0" i="0" sz="5200" u="none" cap="none" strike="noStrike">
                <a:solidFill>
                  <a:schemeClr val="dk1"/>
                </a:solidFill>
                <a:latin typeface="Raleway ExtraLight"/>
                <a:ea typeface="Raleway ExtraLight"/>
                <a:cs typeface="Raleway ExtraLight"/>
                <a:sym typeface="Raleway ExtraLight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Light"/>
              <a:buNone/>
              <a:defRPr b="0" i="0" sz="42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ato"/>
              <a:buNone/>
              <a:defRPr b="0" i="0" sz="21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None/>
              <a:defRPr b="0" i="0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aleway Light"/>
              <a:buNone/>
              <a:defRPr b="0" i="0" sz="12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●"/>
              <a:defRPr b="1" i="1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1" i="1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1" i="1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1" i="1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1" i="1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1" i="1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1" i="1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1" i="1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 b="1" i="1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Raleway Light"/>
              <a:buNone/>
              <a:defRPr b="0" i="0" sz="46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Light"/>
              <a:buNone/>
              <a:defRPr b="0" i="0" sz="2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  <a:defRPr b="0" i="0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CCFF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ExtraLight"/>
              <a:buNone/>
              <a:defRPr b="0" i="0" sz="3600" u="none" cap="none" strike="noStrike">
                <a:solidFill>
                  <a:schemeClr val="dk1"/>
                </a:solidFill>
                <a:latin typeface="Raleway ExtraLight"/>
                <a:ea typeface="Raleway ExtraLight"/>
                <a:cs typeface="Raleway ExtraLight"/>
                <a:sym typeface="Raleway ExtraLight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  <a:defRPr b="0" i="0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  <a:defRPr b="0" i="0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  <a:defRPr b="0" i="0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Light"/>
              <a:buNone/>
              <a:defRPr b="0" i="0" sz="4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37353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  <a:defRPr b="0" i="0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carpedm20/DCGAN-tensorflow" TargetMode="External"/><Relationship Id="rId4" Type="http://schemas.openxmlformats.org/officeDocument/2006/relationships/hyperlink" Target="https://github.com/hanzhanggit/StackGAN" TargetMode="External"/><Relationship Id="rId5" Type="http://schemas.openxmlformats.org/officeDocument/2006/relationships/hyperlink" Target="https://deepmind.com/blog/wavenet-generative-model-raw-audi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dailymail.co.uk/sciencetech/article-3449214/What-does-voice-reveal-People-accurately-match-person-s-face-height-weight-sound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carpedm20/DCGAN-tensorflow" TargetMode="External"/><Relationship Id="rId4" Type="http://schemas.openxmlformats.org/officeDocument/2006/relationships/hyperlink" Target="https://deepmind.com/blog/wavenet-generative-model-raw-aud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7424"/>
            <a:ext cx="4752976" cy="1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000" y="583400"/>
            <a:ext cx="4127675" cy="41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subTitle"/>
          </p:nvPr>
        </p:nvSpPr>
        <p:spPr>
          <a:xfrm>
            <a:off x="535550" y="1341525"/>
            <a:ext cx="7531200" cy="29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major hurdle at the moment what we think would be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800"/>
              <a:buChar char="-"/>
            </a:pPr>
            <a:r>
              <a:rPr lang="en">
                <a:solidFill>
                  <a:srgbClr val="C27BA0"/>
                </a:solidFill>
              </a:rPr>
              <a:t>Data collection:</a:t>
            </a:r>
            <a:endParaRPr>
              <a:solidFill>
                <a:srgbClr val="C27BA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Any available video sources out there, eg.,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TED talks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Youtube videos (where only a single person in the video like tutorials)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Screenshots, voice samples, and possible audio to text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 - </a:t>
            </a:r>
            <a:r>
              <a:rPr lang="en">
                <a:solidFill>
                  <a:srgbClr val="C27BA0"/>
                </a:solidFill>
              </a:rPr>
              <a:t>Hardware Requirements </a:t>
            </a:r>
            <a:endParaRPr>
              <a:solidFill>
                <a:srgbClr val="C27BA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  GPUs</a:t>
            </a:r>
            <a:endParaRPr/>
          </a:p>
          <a:p>
            <a: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type="ctrTitle"/>
          </p:nvPr>
        </p:nvSpPr>
        <p:spPr>
          <a:xfrm>
            <a:off x="2494850" y="181725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rPr lang="en"/>
              <a:t>Bottlenecks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2253725" y="104875"/>
            <a:ext cx="48261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Target Market</a:t>
            </a:r>
            <a:endParaRPr/>
          </a:p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817475" y="896475"/>
            <a:ext cx="7698600" cy="4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3CCFF"/>
                </a:solidFill>
              </a:rPr>
              <a:t>- </a:t>
            </a:r>
            <a:r>
              <a:rPr b="1" lang="en">
                <a:solidFill>
                  <a:srgbClr val="C27BA0"/>
                </a:solidFill>
              </a:rPr>
              <a:t>Data Generator: </a:t>
            </a:r>
            <a:endParaRPr b="1">
              <a:solidFill>
                <a:srgbClr val="C27BA0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3CCFF"/>
                </a:solidFill>
              </a:rPr>
              <a:t>- Create new data set from past re</a:t>
            </a:r>
            <a:r>
              <a:rPr lang="en"/>
              <a:t>cordings which imitates the real world data to some degree of certainty</a:t>
            </a:r>
            <a:endParaRPr>
              <a:solidFill>
                <a:srgbClr val="33CCFF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 </a:t>
            </a:r>
            <a:r>
              <a:rPr lang="en">
                <a:solidFill>
                  <a:srgbClr val="33CCFF"/>
                </a:solidFill>
              </a:rPr>
              <a:t>When above idea gets materialised, it can be wrapped as a fun mobile application to reach the end user, where we can collect more realistic data</a:t>
            </a:r>
            <a:endParaRPr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33CCFF"/>
                </a:solidFill>
              </a:rPr>
              <a:t>-</a:t>
            </a:r>
            <a:r>
              <a:rPr b="1" lang="en">
                <a:solidFill>
                  <a:srgbClr val="C27BA0"/>
                </a:solidFill>
              </a:rPr>
              <a:t> Synthesiser: </a:t>
            </a:r>
            <a:endParaRPr b="1">
              <a:solidFill>
                <a:srgbClr val="C27BA0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3CCFF"/>
                </a:solidFill>
              </a:rPr>
              <a:t>- We might end up with a model which can synthesise a voice for</a:t>
            </a:r>
            <a:endParaRPr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3CCFF"/>
                </a:solidFill>
              </a:rPr>
              <a:t>given picture</a:t>
            </a:r>
            <a:endParaRPr>
              <a:solidFill>
                <a:srgbClr val="33CCFF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3CCFF"/>
                </a:solidFill>
              </a:rPr>
              <a:t>- In </a:t>
            </a:r>
            <a:r>
              <a:rPr lang="en"/>
              <a:t>Crime Investigation, we could generate image for a given voice </a:t>
            </a:r>
            <a:endParaRPr>
              <a:solidFill>
                <a:srgbClr val="33CC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2607975" y="314800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Similar Problem Solvers</a:t>
            </a:r>
            <a:endParaRPr/>
          </a:p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2647950" y="1364625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accent5"/>
                </a:solidFill>
                <a:hlinkClick r:id="rId3"/>
              </a:rPr>
              <a:t>GAN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accent5"/>
                </a:solidFill>
                <a:hlinkClick r:id="rId4"/>
              </a:rPr>
              <a:t>StackGAN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DeepMind Wavenet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25" y="1168400"/>
            <a:ext cx="694372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1375"/>
            <a:ext cx="8839198" cy="3977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245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75" y="2701050"/>
            <a:ext cx="8839198" cy="223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ctrTitle"/>
          </p:nvPr>
        </p:nvSpPr>
        <p:spPr>
          <a:xfrm>
            <a:off x="2647950" y="517700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Concept Summary</a:t>
            </a:r>
            <a:endParaRPr/>
          </a:p>
        </p:txBody>
      </p:sp>
      <p:sp>
        <p:nvSpPr>
          <p:cNvPr id="154" name="Shape 154"/>
          <p:cNvSpPr txBox="1"/>
          <p:nvPr>
            <p:ph idx="1" type="subTitle"/>
          </p:nvPr>
        </p:nvSpPr>
        <p:spPr>
          <a:xfrm>
            <a:off x="2008325" y="1796325"/>
            <a:ext cx="55341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 short, we would like pursue our R&amp;D initiatives in Data Science team with an end goal, at the same time a fun filled project which can be turned down to be a product as the idea materializes and matures.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37353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8" y="129751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leway ExtraLight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INFINITY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819600" y="3152725"/>
            <a:ext cx="15048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</a:pPr>
            <a:r>
              <a:rPr b="0" i="0" lang="en" sz="18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2017-2018</a:t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50830" l="40958" r="40155" t="9262"/>
          <a:stretch/>
        </p:blipFill>
        <p:spPr>
          <a:xfrm>
            <a:off x="4204327" y="1529097"/>
            <a:ext cx="735325" cy="8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Raleway Light"/>
              <a:buNone/>
            </a:pPr>
            <a:r>
              <a:rPr lang="en"/>
              <a:t>Voice-Image Synthesiser </a:t>
            </a:r>
            <a:endParaRPr/>
          </a:p>
        </p:txBody>
      </p:sp>
      <p:sp>
        <p:nvSpPr>
          <p:cNvPr id="75" name="Shape 75"/>
          <p:cNvSpPr txBox="1"/>
          <p:nvPr>
            <p:ph type="ctrTitle"/>
          </p:nvPr>
        </p:nvSpPr>
        <p:spPr>
          <a:xfrm>
            <a:off x="2328150" y="2789800"/>
            <a:ext cx="4487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Raleway Light"/>
              <a:buNone/>
            </a:pPr>
            <a:r>
              <a:rPr lang="en" sz="2400"/>
              <a:t>Asariri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675" y="13810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Light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WHAT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rPr b="0" i="0" lang="en" sz="1200" u="none" cap="none" strike="noStrike">
                <a:solidFill>
                  <a:srgbClr val="C27BA0"/>
                </a:solidFill>
                <a:latin typeface="Lato"/>
                <a:ea typeface="Lato"/>
                <a:cs typeface="Lato"/>
                <a:sym typeface="Lato"/>
              </a:rPr>
              <a:t>The Problem</a:t>
            </a:r>
            <a:r>
              <a:rPr b="0" i="0" lang="en" sz="1200" u="none" cap="none" strike="noStrike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3CCFF"/>
                </a:solidFill>
              </a:rPr>
              <a:t>Build a deep learning model that captures the voice fingerprint along with the user  auxiliary features like face, posture etc., and use that to synthesis new machine voice given a picture or recreate the auxiliary features given a voice recording.</a:t>
            </a:r>
            <a:endParaRPr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t/>
            </a:r>
            <a:endParaRPr b="0" i="0" sz="1200" u="none" cap="none" strike="noStrike">
              <a:solidFill>
                <a:srgbClr val="33CC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3258100" y="565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Light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WHY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258100" y="1399050"/>
            <a:ext cx="2808000" cy="31794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rPr b="0" i="0" lang="en" u="none" cap="none" strike="noStrike">
                <a:solidFill>
                  <a:srgbClr val="C27BA0"/>
                </a:solidFill>
                <a:latin typeface="Lato"/>
                <a:ea typeface="Lato"/>
                <a:cs typeface="Lato"/>
                <a:sym typeface="Lato"/>
              </a:rPr>
              <a:t>The Purpose</a:t>
            </a:r>
            <a:endParaRPr b="0" i="0" u="none" cap="none" strike="noStrike">
              <a:solidFill>
                <a:srgbClr val="C27BA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t/>
            </a:r>
            <a:endParaRPr sz="1000"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CCFF"/>
                </a:solidFill>
              </a:rPr>
              <a:t>As of now the use cases are fuzzy, following are few that popped-in  our head:</a:t>
            </a:r>
            <a:endParaRPr sz="1000"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CCFF"/>
                </a:solidFill>
              </a:rPr>
              <a:t>- We might end up with a model which can synthesise a voice for given picture</a:t>
            </a:r>
            <a:endParaRPr sz="1000"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CCFF"/>
                </a:solidFill>
              </a:rPr>
              <a:t>- Data  augmentation: creating new data set from the history of past recordings which are close to real world recordings, which then can be used to train other models</a:t>
            </a:r>
            <a:endParaRPr sz="1000">
              <a:solidFill>
                <a:srgbClr val="33CC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CCFF"/>
                </a:solidFill>
              </a:rPr>
              <a:t>- When  above idea gets materialised, it can be wrapped as a fun mobile application to reach the end user, where we can collect more realistic data</a:t>
            </a:r>
            <a:endParaRPr sz="1000"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CCFF"/>
                </a:solidFill>
              </a:rPr>
              <a:t>- Crime Investigation</a:t>
            </a:r>
            <a:endParaRPr sz="1000">
              <a:solidFill>
                <a:srgbClr val="33CCFF"/>
              </a:solidFill>
            </a:endParaRPr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6204500" y="5650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Light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204500" y="1399050"/>
            <a:ext cx="2808000" cy="31794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rPr b="0" i="0" lang="en" sz="1200" u="none" cap="none" strike="noStrike">
                <a:solidFill>
                  <a:srgbClr val="C27BA0"/>
                </a:solidFill>
                <a:latin typeface="Lato"/>
                <a:ea typeface="Lato"/>
                <a:cs typeface="Lato"/>
                <a:sym typeface="Lato"/>
              </a:rPr>
              <a:t>The Solution</a:t>
            </a:r>
            <a:endParaRPr b="0" i="0" sz="1200" u="none" cap="none" strike="noStrike">
              <a:solidFill>
                <a:srgbClr val="C27BA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None/>
            </a:pPr>
            <a:r>
              <a:t/>
            </a:r>
            <a:endParaRPr>
              <a:solidFill>
                <a:srgbClr val="33CCFF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200"/>
              <a:buChar char="-"/>
            </a:pPr>
            <a:r>
              <a:rPr lang="en">
                <a:solidFill>
                  <a:srgbClr val="33CCFF"/>
                </a:solidFill>
              </a:rPr>
              <a:t>Collecting Video-Audio data on particular personalities</a:t>
            </a:r>
            <a:endParaRPr>
              <a:solidFill>
                <a:srgbClr val="33CCFF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200"/>
              <a:buChar char="-"/>
            </a:pPr>
            <a:r>
              <a:rPr lang="en">
                <a:solidFill>
                  <a:srgbClr val="33CCFF"/>
                </a:solidFill>
              </a:rPr>
              <a:t>By combining Tensorflow models like </a:t>
            </a:r>
            <a:endParaRPr>
              <a:solidFill>
                <a:srgbClr val="33CCFF"/>
              </a:solidFill>
            </a:endParaRPr>
          </a:p>
          <a:p>
            <a:pPr indent="-304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200"/>
              <a:buChar char="-"/>
            </a:pPr>
            <a:r>
              <a:rPr lang="en">
                <a:solidFill>
                  <a:srgbClr val="33CCFF"/>
                </a:solidFill>
              </a:rPr>
              <a:t>Wave Net</a:t>
            </a:r>
            <a:endParaRPr>
              <a:solidFill>
                <a:srgbClr val="33CCFF"/>
              </a:solidFill>
            </a:endParaRPr>
          </a:p>
          <a:p>
            <a:pPr indent="-304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200"/>
              <a:buChar char="-"/>
            </a:pPr>
            <a:r>
              <a:rPr lang="en">
                <a:solidFill>
                  <a:srgbClr val="33CCFF"/>
                </a:solidFill>
              </a:rPr>
              <a:t>GANS</a:t>
            </a:r>
            <a:endParaRPr>
              <a:solidFill>
                <a:srgbClr val="33CCFF"/>
              </a:solidFill>
            </a:endParaRPr>
          </a:p>
          <a:p>
            <a:pPr indent="-3048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200"/>
              <a:buChar char="-"/>
            </a:pPr>
            <a:r>
              <a:rPr lang="en">
                <a:solidFill>
                  <a:srgbClr val="33CCFF"/>
                </a:solidFill>
              </a:rPr>
              <a:t>Neural Encoders</a:t>
            </a:r>
            <a:endParaRPr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CC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892575" y="1991825"/>
            <a:ext cx="7408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4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What does YOUR voice say about you?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2494850" y="181725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Problem</a:t>
            </a:r>
            <a:endParaRPr/>
          </a:p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814475" y="1341525"/>
            <a:ext cx="7821300" cy="3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3CCFF"/>
                </a:solidFill>
              </a:rPr>
              <a:t>At some point of time (mostly pre Facebook era :)) in our lives we had wished to see our close to heart RJs, whose voice had kept as awake in late nights or gave energetic early morning start, isn't?</a:t>
            </a:r>
            <a:endParaRPr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3CCFF"/>
                </a:solidFill>
              </a:rPr>
              <a:t>How about solve that curious with latest technologies and internet data available, to build a deep learning model that can "GUESS" a person facial features based on the voice. Yes exactly that's</a:t>
            </a:r>
            <a:endParaRPr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33CCFF"/>
                </a:solidFill>
              </a:rPr>
              <a:t>what you read! Let us use machines to do the sketching for our dearest Rjs who lives in our visualization. (of course these days they have their own FB pages ;))</a:t>
            </a:r>
            <a:endParaRPr>
              <a:solidFill>
                <a:srgbClr val="33CC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subTitle"/>
          </p:nvPr>
        </p:nvSpPr>
        <p:spPr>
          <a:xfrm>
            <a:off x="546700" y="1439700"/>
            <a:ext cx="7743000" cy="25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part apart, to deal with this challenge we need to be </a:t>
            </a:r>
            <a:r>
              <a:rPr lang="en"/>
              <a:t>equipped</a:t>
            </a:r>
            <a:r>
              <a:rPr lang="en"/>
              <a:t> with latest technologies both at Software and Hardware level.</a:t>
            </a:r>
            <a:endParaRPr/>
          </a:p>
          <a:p>
            <a:pPr indent="0" lvl="0" mar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Problem nature might not be directly coupled with any of </a:t>
            </a:r>
            <a:r>
              <a:rPr lang="en"/>
              <a:t>immediate</a:t>
            </a:r>
            <a:r>
              <a:rPr lang="en"/>
              <a:t> </a:t>
            </a:r>
            <a:r>
              <a:rPr lang="en"/>
              <a:t>business</a:t>
            </a:r>
            <a:r>
              <a:rPr lang="en"/>
              <a:t> values, however if this is taken up, this puts a strong reputation on Imaginea on what kind of complex problems we can deal with.</a:t>
            </a:r>
            <a:endParaRPr/>
          </a:p>
        </p:txBody>
      </p:sp>
      <p:sp>
        <p:nvSpPr>
          <p:cNvPr id="107" name="Shape 107"/>
          <p:cNvSpPr txBox="1"/>
          <p:nvPr>
            <p:ph type="ctrTitle"/>
          </p:nvPr>
        </p:nvSpPr>
        <p:spPr>
          <a:xfrm>
            <a:off x="2494850" y="181725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The Problem Cont.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2647900" y="268225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Light"/>
              <a:buNone/>
            </a:pPr>
            <a:r>
              <a:rPr lang="en"/>
              <a:t>O</a:t>
            </a:r>
            <a:r>
              <a:rPr b="0" i="0" lang="en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u</a:t>
            </a:r>
            <a:r>
              <a:rPr b="0" i="0" lang="en" sz="28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r Solution</a:t>
            </a:r>
            <a:endParaRPr/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798475" y="1252950"/>
            <a:ext cx="71679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CCFF"/>
                </a:solidFill>
              </a:rPr>
              <a:t>There are lot of Deep Learning models that works well on Audio and Video data.</a:t>
            </a:r>
            <a:endParaRPr sz="1400"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CCFF"/>
                </a:solidFill>
              </a:rPr>
              <a:t>Out which we are passionate to go with Wavenet and GANs</a:t>
            </a:r>
            <a:endParaRPr sz="1400">
              <a:solidFill>
                <a:srgbClr val="33CC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CC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GANs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 image generator, which creates a </a:t>
            </a:r>
            <a:r>
              <a:rPr b="1" lang="en" sz="1400">
                <a:solidFill>
                  <a:srgbClr val="C27BA0"/>
                </a:solidFill>
              </a:rPr>
              <a:t>new</a:t>
            </a:r>
            <a:r>
              <a:rPr lang="en" sz="1400"/>
              <a:t> image by looking/training after 1000s of images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3CCFF"/>
                </a:solidFill>
                <a:hlinkClick r:id="rId4"/>
              </a:rPr>
              <a:t>Wavenet</a:t>
            </a:r>
            <a:r>
              <a:rPr lang="en" sz="1400">
                <a:solidFill>
                  <a:srgbClr val="33CCFF"/>
                </a:solidFill>
              </a:rPr>
              <a:t>:</a:t>
            </a:r>
            <a:endParaRPr sz="1400">
              <a:solidFill>
                <a:srgbClr val="33CCFF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400"/>
              <a:buChar char="-"/>
            </a:pPr>
            <a:r>
              <a:rPr lang="en" sz="1400">
                <a:solidFill>
                  <a:srgbClr val="33CCFF"/>
                </a:solidFill>
              </a:rPr>
              <a:t>A paper and alibray published by Google DeepMind, which is a text to voice generator that </a:t>
            </a:r>
            <a:r>
              <a:rPr b="1" lang="en" sz="1400">
                <a:solidFill>
                  <a:srgbClr val="C27BA0"/>
                </a:solidFill>
              </a:rPr>
              <a:t>imitates</a:t>
            </a:r>
            <a:r>
              <a:rPr lang="en" sz="1400">
                <a:solidFill>
                  <a:srgbClr val="33CCFF"/>
                </a:solidFill>
              </a:rPr>
              <a:t> human voice </a:t>
            </a:r>
            <a:endParaRPr sz="1400"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CC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CCFF"/>
                </a:solidFill>
              </a:rPr>
              <a:t>Our naive approach at the moment is to study this two different architecture/models from couple of Github repos and adapt it to our idea.</a:t>
            </a:r>
            <a:endParaRPr sz="1400">
              <a:solidFill>
                <a:srgbClr val="33CC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